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99" r:id="rId4"/>
    <p:sldId id="298" r:id="rId5"/>
    <p:sldId id="288" r:id="rId6"/>
    <p:sldId id="293" r:id="rId7"/>
    <p:sldId id="300" r:id="rId8"/>
    <p:sldId id="301" r:id="rId9"/>
    <p:sldId id="292" r:id="rId10"/>
    <p:sldId id="302" r:id="rId11"/>
    <p:sldId id="303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91" d="100"/>
          <a:sy n="91" d="100"/>
        </p:scale>
        <p:origin x="370" y="53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діти, які пішли до 1-го кл.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2014/2015 н.р.</c:v>
                </c:pt>
                <c:pt idx="1">
                  <c:v>2015/2016 н.р.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</c:v>
                </c:pt>
                <c:pt idx="1">
                  <c:v>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батьки, які відвідували Центри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2014/2015 н.р.</c:v>
                </c:pt>
                <c:pt idx="1">
                  <c:v>2015/2016 н.р.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133</c:v>
                </c:pt>
                <c:pt idx="1">
                  <c:v>162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2014/2015 н.р.</c:v>
                </c:pt>
                <c:pt idx="1">
                  <c:v>2015/2016 н.р.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078568"/>
        <c:axId val="323072688"/>
      </c:barChart>
      <c:catAx>
        <c:axId val="32307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3072688"/>
        <c:crosses val="autoZero"/>
        <c:auto val="1"/>
        <c:lblAlgn val="ctr"/>
        <c:lblOffset val="100"/>
        <c:noMultiLvlLbl val="0"/>
      </c:catAx>
      <c:valAx>
        <c:axId val="32307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307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10/15/2015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10/15/2015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10/15/2015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accent5">
                    <a:lumMod val="75000"/>
                  </a:schemeClr>
                </a:solidFill>
              </a:rPr>
              <a:t>ОСВІТА РОМСЬКИХ ДІТЕЙ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З досвіду ВФ «Крок за кроком»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Проект «Виконання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</a:rPr>
              <a:t>Стратегії захисту та інтеграції ромської національної меншини: пошук кращих практик в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освіті»</a:t>
            </a:r>
            <a:endParaRPr lang="uk-UA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200" dirty="0" smtClean="0">
                <a:solidFill>
                  <a:srgbClr val="002060"/>
                </a:solidFill>
              </a:rPr>
              <a:t>Ромська програмна ініціатива Міжнародного фонду «Відродження</a:t>
            </a:r>
          </a:p>
          <a:p>
            <a:r>
              <a:rPr lang="uk-UA" sz="2200" dirty="0" smtClean="0">
                <a:solidFill>
                  <a:srgbClr val="002060"/>
                </a:solidFill>
              </a:rPr>
              <a:t>Міжнародна асоціація «Крок за кроком»</a:t>
            </a:r>
          </a:p>
          <a:p>
            <a:r>
              <a:rPr lang="uk-UA" sz="2200" dirty="0" smtClean="0">
                <a:solidFill>
                  <a:srgbClr val="002060"/>
                </a:solidFill>
              </a:rPr>
              <a:t>Всеукраїнський фонд «Крок за кроком»</a:t>
            </a:r>
            <a:endParaRPr lang="en-US" sz="2200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10" name="Рисунок 1" descr="B_VID_s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56" y="3867325"/>
            <a:ext cx="2142718" cy="779908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43" y="3387530"/>
            <a:ext cx="957045" cy="1290955"/>
          </a:xfrm>
          <a:prstGeom prst="rect">
            <a:avLst/>
          </a:prstGeom>
          <a:noFill/>
        </p:spPr>
      </p:pic>
      <p:pic>
        <p:nvPicPr>
          <p:cNvPr id="12" name="Рисунок 3" descr="logo_krok za kroko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05" y="3387530"/>
            <a:ext cx="935990" cy="120396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03" y="3867325"/>
            <a:ext cx="1795244" cy="69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6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</a:t>
            </a:r>
            <a:r>
              <a:rPr lang="uk-UA" dirty="0" smtClean="0"/>
              <a:t>!</a:t>
            </a:r>
            <a:br>
              <a:rPr lang="uk-UA" dirty="0" smtClean="0"/>
            </a:br>
            <a:r>
              <a:rPr lang="uk-UA" sz="2800" dirty="0" smtClean="0"/>
              <a:t>Наталя Софій, ВФ «Крок за кроком»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en-US" sz="2800" b="1" dirty="0" smtClean="0"/>
              <a:t>www.ussf.kiev.ua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  <a:t>Основні документи: Україна та ЄС </a:t>
            </a:r>
            <a:endParaRPr lang="uk-UA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5451068" cy="4123944"/>
          </a:xfrm>
        </p:spPr>
        <p:txBody>
          <a:bodyPr/>
          <a:lstStyle/>
          <a:p>
            <a:r>
              <a:rPr lang="uk-UA" sz="2200" dirty="0" smtClean="0">
                <a:solidFill>
                  <a:srgbClr val="002060"/>
                </a:solidFill>
              </a:rPr>
              <a:t>Стратегія захисту та інтеграції в українське суспільство ромської національної меншини на період до 2020 </a:t>
            </a:r>
            <a:r>
              <a:rPr lang="uk-UA" sz="2200" dirty="0" smtClean="0">
                <a:solidFill>
                  <a:srgbClr val="002060"/>
                </a:solidFill>
              </a:rPr>
              <a:t>року</a:t>
            </a:r>
            <a:r>
              <a:rPr lang="en-US" sz="2200" dirty="0" smtClean="0">
                <a:solidFill>
                  <a:srgbClr val="002060"/>
                </a:solidFill>
              </a:rPr>
              <a:t> (08/04/2013)</a:t>
            </a:r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uk-UA" sz="2200" dirty="0" smtClean="0">
                <a:solidFill>
                  <a:srgbClr val="002060"/>
                </a:solidFill>
              </a:rPr>
              <a:t>План заходів щодо реалізації Стратегії на період до 2020 </a:t>
            </a:r>
            <a:r>
              <a:rPr lang="uk-UA" sz="2200" dirty="0" smtClean="0">
                <a:solidFill>
                  <a:srgbClr val="002060"/>
                </a:solidFill>
              </a:rPr>
              <a:t>року</a:t>
            </a:r>
            <a:r>
              <a:rPr lang="en-US" sz="2200" dirty="0" smtClean="0">
                <a:solidFill>
                  <a:srgbClr val="002060"/>
                </a:solidFill>
              </a:rPr>
              <a:t> (11/09/2013)</a:t>
            </a:r>
            <a:endParaRPr lang="uk-UA" sz="2200" dirty="0" smtClean="0">
              <a:solidFill>
                <a:srgbClr val="002060"/>
              </a:solidFill>
            </a:endParaRPr>
          </a:p>
          <a:p>
            <a:r>
              <a:rPr lang="uk-UA" sz="2200" dirty="0" smtClean="0">
                <a:solidFill>
                  <a:srgbClr val="002060"/>
                </a:solidFill>
              </a:rPr>
              <a:t>Рамкова структура національних стратегій інтеграції ромів на період до 2020 року Європейського Союзу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46" y="1837867"/>
            <a:ext cx="1870746" cy="1256268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92" y="1866035"/>
            <a:ext cx="1985286" cy="12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Рамкова структура Європейського Союзу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Основні цілі у сфері освіти: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Отримання початкової освіти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Збільшення охоплення дітей дошкільною освітою та доглядом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Зменшення випадків дискримінації та сегрегації ромських дітей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Зменшення числа дітей, які залишають навчання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Збільшення числа дітей у середній і професійній освіті 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ЧОМУ ВАЖЛИВО ПОЧИНАТИ З РАННІХ РОКІВ?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5736294" cy="412394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002060"/>
                </a:solidFill>
              </a:rPr>
              <a:t>Перші роки життя надзвичайно важливі для розвитку мозку: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2060"/>
                </a:solidFill>
              </a:rPr>
              <a:t>4 місяці – сенсорний розвиток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2060"/>
                </a:solidFill>
              </a:rPr>
              <a:t>10 місяців – розвиток мови і мовлення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2060"/>
                </a:solidFill>
              </a:rPr>
              <a:t>2 роки – когнітивний розвиток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dirty="0">
                <a:solidFill>
                  <a:srgbClr val="002060"/>
                </a:solidFill>
              </a:rPr>
              <a:t>Дитина, яка підготовлена до школи, має менше шансів залишитися на “другий рік” або бути спрямованою у спеціальні навчальні заклади (</a:t>
            </a:r>
            <a:r>
              <a:rPr lang="uk-UA" altLang="uk-UA" i="1" dirty="0">
                <a:solidFill>
                  <a:srgbClr val="002060"/>
                </a:solidFill>
              </a:rPr>
              <a:t>Світовий Банк)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dirty="0">
                <a:solidFill>
                  <a:srgbClr val="002060"/>
                </a:solidFill>
              </a:rPr>
              <a:t>Один рік перебування дитини у ДНЗ збільшує ймовірність фінансової успішності людини на 7-12% (</a:t>
            </a:r>
            <a:r>
              <a:rPr lang="uk-UA" altLang="uk-UA" i="1" dirty="0">
                <a:solidFill>
                  <a:srgbClr val="002060"/>
                </a:solidFill>
              </a:rPr>
              <a:t>Світовий Банк</a:t>
            </a:r>
            <a:r>
              <a:rPr lang="uk-UA" altLang="uk-UA" dirty="0">
                <a:solidFill>
                  <a:srgbClr val="00206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41" y="1485900"/>
            <a:ext cx="2638599" cy="19485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02" y="2460167"/>
            <a:ext cx="1755100" cy="31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ВФ «Крок за кроком»: Центри підтримки для батьків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uk-UA" altLang="uk-UA" sz="1800" dirty="0">
                <a:solidFill>
                  <a:srgbClr val="002060"/>
                </a:solidFill>
              </a:rPr>
              <a:t>Закарпатське обласне товариство ромів “Романі </a:t>
            </a:r>
            <a:r>
              <a:rPr lang="uk-UA" altLang="uk-UA" sz="1800" dirty="0" err="1">
                <a:solidFill>
                  <a:srgbClr val="002060"/>
                </a:solidFill>
              </a:rPr>
              <a:t>Чгіб</a:t>
            </a:r>
            <a:r>
              <a:rPr lang="uk-UA" altLang="uk-UA" sz="1800" dirty="0">
                <a:solidFill>
                  <a:srgbClr val="002060"/>
                </a:solidFill>
              </a:rPr>
              <a:t>” (</a:t>
            </a:r>
            <a:r>
              <a:rPr lang="uk-UA" altLang="uk-UA" sz="1800" dirty="0" err="1">
                <a:solidFill>
                  <a:srgbClr val="002060"/>
                </a:solidFill>
              </a:rPr>
              <a:t>м.Ужгород</a:t>
            </a:r>
            <a:r>
              <a:rPr lang="uk-UA" altLang="uk-UA" sz="1800" dirty="0">
                <a:solidFill>
                  <a:srgbClr val="002060"/>
                </a:solidFill>
              </a:rPr>
              <a:t>)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uk-UA" altLang="uk-UA" sz="1800" dirty="0">
                <a:solidFill>
                  <a:srgbClr val="002060"/>
                </a:solidFill>
              </a:rPr>
              <a:t>ГО Товариство циган Закарпаття “Рома” (</a:t>
            </a:r>
            <a:r>
              <a:rPr lang="uk-UA" altLang="uk-UA" sz="1800" dirty="0" err="1">
                <a:solidFill>
                  <a:srgbClr val="002060"/>
                </a:solidFill>
              </a:rPr>
              <a:t>м.Ужгород</a:t>
            </a:r>
            <a:r>
              <a:rPr lang="uk-UA" altLang="uk-UA" sz="1800" dirty="0" smtClean="0">
                <a:solidFill>
                  <a:srgbClr val="002060"/>
                </a:solidFill>
              </a:rPr>
              <a:t>)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uk-UA" altLang="uk-UA" sz="1800" dirty="0" smtClean="0">
                <a:solidFill>
                  <a:srgbClr val="002060"/>
                </a:solidFill>
              </a:rPr>
              <a:t>ГО «Рука допомоги» (м. Ужгород)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uk-UA" altLang="uk-UA" sz="1800" dirty="0" smtClean="0">
                <a:solidFill>
                  <a:srgbClr val="002060"/>
                </a:solidFill>
              </a:rPr>
              <a:t>ГО «Планета добрих людей» (м. Одеса)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uk-UA" altLang="uk-UA" sz="1800" dirty="0" smtClean="0">
                <a:solidFill>
                  <a:srgbClr val="002060"/>
                </a:solidFill>
              </a:rPr>
              <a:t>ГО </a:t>
            </a:r>
            <a:r>
              <a:rPr lang="uk-UA" altLang="uk-UA" sz="1800" dirty="0" smtClean="0">
                <a:solidFill>
                  <a:srgbClr val="002060"/>
                </a:solidFill>
              </a:rPr>
              <a:t>«Романі Рота» </a:t>
            </a:r>
            <a:r>
              <a:rPr lang="uk-UA" altLang="uk-UA" sz="1800" dirty="0" smtClean="0">
                <a:solidFill>
                  <a:srgbClr val="002060"/>
                </a:solidFill>
              </a:rPr>
              <a:t>(м. Золотоноша)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uk-UA" altLang="uk-UA" sz="1800" dirty="0" smtClean="0">
                <a:solidFill>
                  <a:srgbClr val="002060"/>
                </a:solidFill>
              </a:rPr>
              <a:t>ГО «Терне Рома» (</a:t>
            </a:r>
            <a:r>
              <a:rPr lang="uk-UA" altLang="uk-UA" sz="1800" dirty="0" err="1" smtClean="0">
                <a:solidFill>
                  <a:srgbClr val="002060"/>
                </a:solidFill>
              </a:rPr>
              <a:t>м.Луцьк</a:t>
            </a:r>
            <a:r>
              <a:rPr lang="uk-UA" altLang="uk-UA" sz="1800" dirty="0" smtClean="0">
                <a:solidFill>
                  <a:srgbClr val="002060"/>
                </a:solidFill>
              </a:rPr>
              <a:t>)</a:t>
            </a:r>
            <a:endParaRPr lang="uk-UA" altLang="uk-UA" sz="1800" dirty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43" y="2518568"/>
            <a:ext cx="3200661" cy="191255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68" y="788778"/>
            <a:ext cx="2963030" cy="2222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70" y="4034305"/>
            <a:ext cx="2835478" cy="212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uk-UA" sz="2400" dirty="0" smtClean="0"/>
              <a:t>Впевнене батьківство</a:t>
            </a:r>
          </a:p>
          <a:p>
            <a:pPr algn="ctr"/>
            <a:r>
              <a:rPr lang="uk-UA" b="0" dirty="0" smtClean="0"/>
              <a:t>Для батьків дітей від народження до 5-ти років</a:t>
            </a:r>
            <a:endParaRPr lang="uk-UA" b="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3" y="2144713"/>
            <a:ext cx="2503485" cy="349408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Готуємось до школи</a:t>
            </a:r>
          </a:p>
          <a:p>
            <a:pPr algn="ctr"/>
            <a:r>
              <a:rPr lang="uk-UA" b="0" dirty="0" smtClean="0"/>
              <a:t>Для батьків дітей віком 5-6 років</a:t>
            </a:r>
            <a:endParaRPr lang="uk-UA" b="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76" y="2144713"/>
            <a:ext cx="2503485" cy="34940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Навчальні програми для батьків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>Центри підтримки для батьків</a:t>
            </a:r>
            <a:endParaRPr lang="uk-UA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55009" y="1485900"/>
            <a:ext cx="5254123" cy="4123944"/>
          </a:xfrm>
        </p:spPr>
        <p:txBody>
          <a:bodyPr>
            <a:noAutofit/>
          </a:bodyPr>
          <a:lstStyle/>
          <a:p>
            <a:r>
              <a:rPr lang="uk-UA" sz="2200" dirty="0" smtClean="0">
                <a:solidFill>
                  <a:srgbClr val="002060"/>
                </a:solidFill>
              </a:rPr>
              <a:t>Навчальні програми для батьків</a:t>
            </a:r>
          </a:p>
          <a:p>
            <a:r>
              <a:rPr lang="uk-UA" sz="2200" dirty="0" smtClean="0">
                <a:solidFill>
                  <a:srgbClr val="002060"/>
                </a:solidFill>
              </a:rPr>
              <a:t>Консультації для батьків</a:t>
            </a:r>
          </a:p>
          <a:p>
            <a:r>
              <a:rPr lang="uk-UA" sz="2200" dirty="0" smtClean="0">
                <a:solidFill>
                  <a:srgbClr val="002060"/>
                </a:solidFill>
              </a:rPr>
              <a:t>Заняття з дітьми</a:t>
            </a:r>
          </a:p>
          <a:p>
            <a:r>
              <a:rPr lang="uk-UA" sz="2200" dirty="0" smtClean="0">
                <a:solidFill>
                  <a:srgbClr val="002060"/>
                </a:solidFill>
              </a:rPr>
              <a:t>Дні відкритих дверей для педагогів дошкільних навчальних закладів і початкових класів</a:t>
            </a:r>
          </a:p>
          <a:p>
            <a:r>
              <a:rPr lang="uk-UA" sz="2200" dirty="0" smtClean="0">
                <a:solidFill>
                  <a:srgbClr val="002060"/>
                </a:solidFill>
              </a:rPr>
              <a:t>Поширення досвіду на інші громадські організації</a:t>
            </a:r>
            <a:endParaRPr lang="uk-UA" sz="2200" dirty="0">
              <a:solidFill>
                <a:srgbClr val="00206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806" y="1015068"/>
            <a:ext cx="2486233" cy="186436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56" y="2932166"/>
            <a:ext cx="1716417" cy="2812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15" y="1485900"/>
            <a:ext cx="2013689" cy="35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Ромські діти, які пішли до 1-го класу, число батьків, які відвідували Центри</a:t>
            </a:r>
            <a:endParaRPr lang="uk-UA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0554629"/>
              </p:ext>
            </p:extLst>
          </p:nvPr>
        </p:nvGraphicFramePr>
        <p:xfrm>
          <a:off x="1528763" y="1485900"/>
          <a:ext cx="4479925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805182" y="1485900"/>
            <a:ext cx="4852547" cy="412394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uk-UA" b="1" u="sng" dirty="0" smtClean="0">
                <a:solidFill>
                  <a:srgbClr val="002060"/>
                </a:solidFill>
              </a:rPr>
              <a:t>Діти:</a:t>
            </a:r>
          </a:p>
          <a:p>
            <a:pPr marL="45720" indent="0">
              <a:buNone/>
            </a:pPr>
            <a:r>
              <a:rPr lang="uk-UA" dirty="0" smtClean="0">
                <a:solidFill>
                  <a:srgbClr val="002060"/>
                </a:solidFill>
              </a:rPr>
              <a:t>62 дитини вступили до 1-го класу в 2014</a:t>
            </a:r>
            <a:r>
              <a:rPr lang="en-US" dirty="0" smtClean="0">
                <a:solidFill>
                  <a:srgbClr val="002060"/>
                </a:solidFill>
              </a:rPr>
              <a:t>/2015 </a:t>
            </a:r>
            <a:r>
              <a:rPr lang="uk-UA" dirty="0" err="1" smtClean="0">
                <a:solidFill>
                  <a:srgbClr val="002060"/>
                </a:solidFill>
              </a:rPr>
              <a:t>н.р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</a:p>
          <a:p>
            <a:pPr marL="45720" indent="0">
              <a:buNone/>
            </a:pPr>
            <a:r>
              <a:rPr lang="uk-UA" dirty="0" smtClean="0">
                <a:solidFill>
                  <a:srgbClr val="002060"/>
                </a:solidFill>
              </a:rPr>
              <a:t>97 </a:t>
            </a:r>
            <a:r>
              <a:rPr lang="uk-UA" dirty="0">
                <a:solidFill>
                  <a:srgbClr val="002060"/>
                </a:solidFill>
              </a:rPr>
              <a:t>дитини вступили до 1-го класу у </a:t>
            </a:r>
            <a:r>
              <a:rPr lang="uk-UA" dirty="0" smtClean="0">
                <a:solidFill>
                  <a:srgbClr val="002060"/>
                </a:solidFill>
              </a:rPr>
              <a:t>2015</a:t>
            </a:r>
            <a:r>
              <a:rPr lang="en-US" dirty="0" smtClean="0">
                <a:solidFill>
                  <a:srgbClr val="002060"/>
                </a:solidFill>
              </a:rPr>
              <a:t>/201</a:t>
            </a:r>
            <a:r>
              <a:rPr lang="uk-UA" dirty="0" smtClean="0">
                <a:solidFill>
                  <a:srgbClr val="002060"/>
                </a:solidFill>
              </a:rPr>
              <a:t>6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uk-UA" dirty="0" err="1">
                <a:solidFill>
                  <a:srgbClr val="002060"/>
                </a:solidFill>
              </a:rPr>
              <a:t>н.р</a:t>
            </a:r>
            <a:r>
              <a:rPr lang="uk-UA" dirty="0">
                <a:solidFill>
                  <a:srgbClr val="002060"/>
                </a:solidFill>
              </a:rPr>
              <a:t>.</a:t>
            </a:r>
          </a:p>
          <a:p>
            <a:pPr marL="45720" indent="0">
              <a:buNone/>
            </a:pPr>
            <a:r>
              <a:rPr lang="uk-UA" b="1" u="sng" dirty="0" smtClean="0">
                <a:solidFill>
                  <a:srgbClr val="002060"/>
                </a:solidFill>
              </a:rPr>
              <a:t>Батьки:</a:t>
            </a:r>
          </a:p>
          <a:p>
            <a:pPr marL="45720" indent="0">
              <a:buNone/>
            </a:pPr>
            <a:r>
              <a:rPr lang="uk-UA" dirty="0" smtClean="0">
                <a:solidFill>
                  <a:srgbClr val="002060"/>
                </a:solidFill>
              </a:rPr>
              <a:t>133 батьків взяло участь у програмах Центру в </a:t>
            </a:r>
            <a:r>
              <a:rPr lang="uk-UA" dirty="0">
                <a:solidFill>
                  <a:srgbClr val="002060"/>
                </a:solidFill>
              </a:rPr>
              <a:t>2014</a:t>
            </a:r>
            <a:r>
              <a:rPr lang="en-US" dirty="0">
                <a:solidFill>
                  <a:srgbClr val="002060"/>
                </a:solidFill>
              </a:rPr>
              <a:t>/2015 </a:t>
            </a:r>
            <a:r>
              <a:rPr lang="uk-UA" dirty="0">
                <a:solidFill>
                  <a:srgbClr val="002060"/>
                </a:solidFill>
              </a:rPr>
              <a:t>н</a:t>
            </a:r>
            <a:r>
              <a:rPr lang="uk-UA" dirty="0" smtClean="0">
                <a:solidFill>
                  <a:srgbClr val="002060"/>
                </a:solidFill>
              </a:rPr>
              <a:t>. р</a:t>
            </a:r>
            <a:r>
              <a:rPr lang="uk-UA" dirty="0">
                <a:solidFill>
                  <a:srgbClr val="002060"/>
                </a:solidFill>
              </a:rPr>
              <a:t>.</a:t>
            </a:r>
          </a:p>
          <a:p>
            <a:pPr marL="45720" indent="0">
              <a:buNone/>
            </a:pPr>
            <a:r>
              <a:rPr lang="uk-UA" dirty="0" smtClean="0">
                <a:solidFill>
                  <a:srgbClr val="002060"/>
                </a:solidFill>
              </a:rPr>
              <a:t>162 </a:t>
            </a:r>
            <a:r>
              <a:rPr lang="uk-UA" dirty="0">
                <a:solidFill>
                  <a:srgbClr val="002060"/>
                </a:solidFill>
              </a:rPr>
              <a:t>батьків взяло участь у програмах Центру в 2014</a:t>
            </a:r>
            <a:r>
              <a:rPr lang="en-US" dirty="0">
                <a:solidFill>
                  <a:srgbClr val="002060"/>
                </a:solidFill>
              </a:rPr>
              <a:t>/2015 </a:t>
            </a:r>
            <a:r>
              <a:rPr lang="uk-UA" dirty="0">
                <a:solidFill>
                  <a:srgbClr val="002060"/>
                </a:solidFill>
              </a:rPr>
              <a:t>н</a:t>
            </a:r>
            <a:r>
              <a:rPr lang="uk-UA" dirty="0" smtClean="0">
                <a:solidFill>
                  <a:srgbClr val="002060"/>
                </a:solidFill>
              </a:rPr>
              <a:t>. р</a:t>
            </a:r>
            <a:r>
              <a:rPr lang="uk-UA" dirty="0">
                <a:solidFill>
                  <a:srgbClr val="002060"/>
                </a:solidFill>
              </a:rPr>
              <a:t>.</a:t>
            </a:r>
          </a:p>
          <a:p>
            <a:pPr marL="45720" indent="0">
              <a:buNone/>
            </a:pP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Центри підтримки для батьків: 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2011 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– 2015 рр.</a:t>
            </a:r>
            <a:endParaRPr lang="uk-UA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6281578" cy="412394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Висновки або «Що далі?»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Створення сприятливого навчального середовища у початковій школі (індивідуальний підхід, асистенти вчителів тощо)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Продовження роботи з батьками (підтримка їх у наданні підтримки своїм дітям, підвищення мотивації)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Підтримка батьків дітей віком від народження до трьох років (домашні візити)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Міжвідомча співпраця</a:t>
            </a: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15" y="1485900"/>
            <a:ext cx="2265209" cy="2718251"/>
          </a:xfrm>
        </p:spPr>
      </p:pic>
    </p:spTree>
    <p:extLst>
      <p:ext uri="{BB962C8B-B14F-4D97-AF65-F5344CB8AC3E}">
        <p14:creationId xmlns:p14="http://schemas.microsoft.com/office/powerpoint/2010/main" val="6092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911DA2-637D-4DBC-A7C4-908CEE86E5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0</TotalTime>
  <Words>459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</vt:lpstr>
      <vt:lpstr>Wingdings</vt:lpstr>
      <vt:lpstr>Back to School 16x9</vt:lpstr>
      <vt:lpstr>ОСВІТА РОМСЬКИХ ДІТЕЙ</vt:lpstr>
      <vt:lpstr>Основні документи: Україна та ЄС </vt:lpstr>
      <vt:lpstr>Рамкова структура Європейського Союзу</vt:lpstr>
      <vt:lpstr>ЧОМУ ВАЖЛИВО ПОЧИНАТИ З РАННІХ РОКІВ?</vt:lpstr>
      <vt:lpstr>ВФ «Крок за кроком»: Центри підтримки для батьків</vt:lpstr>
      <vt:lpstr>Навчальні програми для батьків</vt:lpstr>
      <vt:lpstr>Центри підтримки для батьків</vt:lpstr>
      <vt:lpstr> Ромські діти, які пішли до 1-го класу, число батьків, які відвідували Центри</vt:lpstr>
      <vt:lpstr>Центри підтримки для батьків:  2011 – 2015 рр.</vt:lpstr>
      <vt:lpstr>Проект «Виконання Стратегії захисту та інтеграції ромської національної меншини: пошук кращих практик в освіті»</vt:lpstr>
      <vt:lpstr>Дякую за увагу! Наталя Софій, ВФ «Крок за кроком» www.ussf.kiev.ua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2015-10-13T15:48:41Z</dcterms:created>
  <dcterms:modified xsi:type="dcterms:W3CDTF">2015-10-15T05:26:44Z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